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2.3517261736743955E-2"/>
          <c:y val="3.508945624006346E-2"/>
          <c:w val="0.90048853655191896"/>
          <c:h val="0.80283271378032472"/>
        </c:manualLayout>
      </c:layout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explosion val="17"/>
          <c:dPt>
            <c:idx val="0"/>
            <c:spPr>
              <a:solidFill>
                <a:schemeClr val="accent2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43-4A52-830B-9B285B7652FF}"/>
              </c:ext>
            </c:extLst>
          </c:dPt>
          <c:dPt>
            <c:idx val="1"/>
            <c:explosion val="25"/>
            <c:spPr>
              <a:solidFill>
                <a:schemeClr val="accent4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C43-4A52-830B-9B285B7652FF}"/>
              </c:ext>
            </c:extLst>
          </c:dPt>
          <c:dPt>
            <c:idx val="2"/>
            <c:spPr>
              <a:solidFill>
                <a:schemeClr val="accent6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801-4AE4-AB42-A40444DC0B74}"/>
              </c:ext>
            </c:extLst>
          </c:dPt>
          <c:dLbls>
            <c:dLbl>
              <c:idx val="1"/>
              <c:layout>
                <c:manualLayout>
                  <c:x val="-7.3544417003664889E-2"/>
                  <c:y val="3.1413582428563375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43-4A52-830B-9B285B7652FF}"/>
                </c:ext>
              </c:extLst>
            </c:dLbl>
            <c:dLbl>
              <c:idx val="2"/>
              <c:layout>
                <c:manualLayout>
                  <c:x val="0.10824970036235432"/>
                  <c:y val="2.2283416432871274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01-4AE4-AB42-A40444DC0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Orçamento Municipal</c:v>
                </c:pt>
                <c:pt idx="1">
                  <c:v>Orçamento da FASPG</c:v>
                </c:pt>
                <c:pt idx="2">
                  <c:v>Orçamento da SMPPS</c:v>
                </c:pt>
              </c:strCache>
            </c:strRef>
          </c:cat>
          <c:val>
            <c:numRef>
              <c:f>Planilha1!$B$2:$B$4</c:f>
              <c:numCache>
                <c:formatCode>_("R$"* #,##0.00_);_("R$"* \(#,##0.00\);_("R$"* "-"??_);_(@_)</c:formatCode>
                <c:ptCount val="3"/>
                <c:pt idx="0">
                  <c:v>1016718436.53</c:v>
                </c:pt>
                <c:pt idx="1">
                  <c:v>41083317.130000003</c:v>
                </c:pt>
                <c:pt idx="2" formatCode="&quot;R$&quot;#,##0.00_);[Red]\(&quot;R$&quot;#,##0.00\)">
                  <c:v>8339775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43-4A52-830B-9B285B7652F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630549946451364E-2"/>
          <c:y val="0.75369094709867734"/>
          <c:w val="0.87213291127962389"/>
          <c:h val="0.2463090529013228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4"/>
  <c:chart>
    <c:autoTitleDeleted val="1"/>
    <c:plotArea>
      <c:layout>
        <c:manualLayout>
          <c:layoutTarget val="inner"/>
          <c:xMode val="edge"/>
          <c:yMode val="edge"/>
          <c:x val="9.9224805577503544E-2"/>
          <c:y val="5.7350398411468183E-2"/>
          <c:w val="0.82357516503579353"/>
          <c:h val="0.91541350234408958"/>
        </c:manualLayout>
      </c:layout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Orçamento FASPG</c:v>
                </c:pt>
              </c:strCache>
            </c:strRef>
          </c:tx>
          <c:explosion val="8"/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A6D-4F77-A6C2-0DA6E59871B7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3-AA6D-4F77-A6C2-0DA6E59871B7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2-AA6D-4F77-A6C2-0DA6E59871B7}"/>
              </c:ext>
            </c:extLst>
          </c:dPt>
          <c:dLbls>
            <c:dLbl>
              <c:idx val="0"/>
              <c:layout>
                <c:manualLayout>
                  <c:x val="-0.23780303484651683"/>
                  <c:y val="0.18474485706652419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400"/>
                    </a:pPr>
                    <a:r>
                      <a:rPr lang="en-US" sz="2400" dirty="0" smtClean="0"/>
                      <a:t>RH</a:t>
                    </a:r>
                    <a:r>
                      <a:rPr lang="en-US" sz="2400" dirty="0"/>
                      <a:t>
27%</a:t>
                    </a:r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5.6713174365097825E-2"/>
                  <c:y val="-0.1957162721348277"/>
                </c:manualLayout>
              </c:layout>
              <c:spPr/>
              <c:txPr>
                <a:bodyPr rot="0" vert="horz"/>
                <a:lstStyle/>
                <a:p>
                  <a:pPr>
                    <a:defRPr sz="1800"/>
                  </a:pPr>
                  <a:endParaRPr lang="pt-BR"/>
                </a:p>
              </c:txPr>
              <c:dLblPos val="bestFit"/>
              <c:showCatName val="1"/>
              <c:showPercent val="1"/>
            </c:dLbl>
            <c:dLbl>
              <c:idx val="2"/>
              <c:spPr/>
              <c:txPr>
                <a:bodyPr rot="0" vert="horz"/>
                <a:lstStyle/>
                <a:p>
                  <a:pPr>
                    <a:defRPr sz="1800"/>
                  </a:pPr>
                  <a:endParaRPr lang="pt-BR"/>
                </a:p>
              </c:txPr>
            </c:dLbl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inEnd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Folha de Pagamento</c:v>
                </c:pt>
                <c:pt idx="1">
                  <c:v>Repasse entidades</c:v>
                </c:pt>
                <c:pt idx="2">
                  <c:v>Outras despesas</c:v>
                </c:pt>
              </c:strCache>
            </c:strRef>
          </c:cat>
          <c:val>
            <c:numRef>
              <c:f>Planilha1!$B$2:$B$4</c:f>
              <c:numCache>
                <c:formatCode>"R$"\ #,##0.00</c:formatCode>
                <c:ptCount val="3"/>
                <c:pt idx="0">
                  <c:v>11165000</c:v>
                </c:pt>
                <c:pt idx="1">
                  <c:v>17395262.34</c:v>
                </c:pt>
                <c:pt idx="2">
                  <c:v>12523054.789999999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6D-4F77-A6C2-0DA6E59871B7}"/>
            </c:ext>
          </c:extLst>
        </c:ser>
        <c:dLbls>
          <c:showPercent val="1"/>
        </c:dLbls>
        <c:firstSliceAng val="0"/>
      </c:pieChart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4"/>
  <c:chart>
    <c:autoTitleDeleted val="1"/>
    <c:plotArea>
      <c:layout>
        <c:manualLayout>
          <c:layoutTarget val="inner"/>
          <c:xMode val="edge"/>
          <c:yMode val="edge"/>
          <c:x val="7.2598377202457154E-2"/>
          <c:y val="0.13380739338476277"/>
          <c:w val="0.84920996064620413"/>
          <c:h val="0.4602823154699482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FMAS</c:v>
                </c:pt>
              </c:strCache>
            </c:strRef>
          </c:tx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2C0-495E-B61A-66CD05043B16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2-D2C0-495E-B61A-66CD05043B16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1-D2C0-495E-B61A-66CD05043B16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7-589A-4D3E-B065-0E0D6D57E69D}"/>
              </c:ext>
            </c:extLst>
          </c:dPt>
          <c:dLbls>
            <c:dLbl>
              <c:idx val="0"/>
              <c:layout>
                <c:manualLayout>
                  <c:x val="-6.9355970199687519E-2"/>
                  <c:y val="-6.171780678696936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C0-495E-B61A-66CD05043B16}"/>
                </c:ext>
              </c:extLst>
            </c:dLbl>
            <c:dLbl>
              <c:idx val="1"/>
              <c:layout>
                <c:manualLayout>
                  <c:x val="8.669496274960925E-2"/>
                  <c:y val="2.7244349531245986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C0-495E-B61A-66CD05043B16}"/>
                </c:ext>
              </c:extLst>
            </c:dLbl>
            <c:dLbl>
              <c:idx val="2"/>
              <c:layout>
                <c:manualLayout>
                  <c:x val="9.2474626932916443E-2"/>
                  <c:y val="5.4602285054798194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C0-495E-B61A-66CD05043B16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3"/>
                <c:pt idx="0">
                  <c:v>R$ Municipais</c:v>
                </c:pt>
                <c:pt idx="1">
                  <c:v>R$ Estaduais</c:v>
                </c:pt>
                <c:pt idx="2">
                  <c:v>R$ Federais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19878642.34</c:v>
                </c:pt>
                <c:pt idx="1">
                  <c:v>686902.32000000007</c:v>
                </c:pt>
                <c:pt idx="2">
                  <c:v>4578871.53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C0-495E-B61A-66CD05043B16}"/>
            </c:ext>
          </c:extLst>
        </c:ser>
        <c:dLbls/>
        <c:firstSliceAng val="0"/>
        <c:holeSize val="75"/>
      </c:doughnut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8440286420236102"/>
          <c:y val="0.73098613455099404"/>
          <c:w val="0.60345684319872694"/>
          <c:h val="0.22755791636813247"/>
        </c:manualLayout>
      </c:layout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161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232" y="1123836"/>
            <a:ext cx="8874455" cy="37245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232" y="1123836"/>
            <a:ext cx="8874455" cy="37245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232" y="1123836"/>
            <a:ext cx="8874455" cy="37245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47232" y="1123836"/>
            <a:ext cx="8874455" cy="37245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8/4/2019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7232" y="1123836"/>
            <a:ext cx="8874455" cy="37245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27811" y="-4572"/>
            <a:ext cx="9812497" cy="686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85B4EC-B18A-471F-B285-5FE106BC3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03" y="973123"/>
            <a:ext cx="7579202" cy="228868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 Conferência Municipal de Assistência Social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8177954-CCE5-4284-87BD-A23D27A21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387443"/>
            <a:ext cx="7507090" cy="1208014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Eixo 2:</a:t>
            </a:r>
          </a:p>
          <a:p>
            <a:r>
              <a:rPr lang="pt-BR" sz="2800" b="1" dirty="0">
                <a:solidFill>
                  <a:schemeClr val="tx1"/>
                </a:solidFill>
              </a:rPr>
              <a:t>FINANCIAMENTO PÚBLICO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62AC186-EC32-4F18-849A-012E4B397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655" y="1176647"/>
            <a:ext cx="2711620" cy="23802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C5AF023-83B2-4786-8238-892235AD4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12" t="20082" r="35980" b="17080"/>
          <a:stretch/>
        </p:blipFill>
        <p:spPr>
          <a:xfrm>
            <a:off x="9213908" y="4457365"/>
            <a:ext cx="2768367" cy="7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948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BDF1D7-87D1-4711-92ED-4FAE0A965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788" y="503050"/>
            <a:ext cx="8874455" cy="372455"/>
          </a:xfrm>
        </p:spPr>
        <p:txBody>
          <a:bodyPr/>
          <a:lstStyle/>
          <a:p>
            <a:r>
              <a:rPr lang="pt-BR" dirty="0"/>
              <a:t>Muito obrigada!</a:t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Departamento de Gestão do SUAS - DGSUAS</a:t>
            </a:r>
            <a:r>
              <a:rPr lang="pt-BR" sz="3200" dirty="0">
                <a:solidFill>
                  <a:schemeClr val="tx1"/>
                </a:solidFill>
              </a:rPr>
              <a:t/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/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Fone: (42) 3220- 1065 ramais 2169 e 2171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/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Página do DGSUAS no Facebook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https://www.facebook.com/dgsuas/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/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Blog do Departamento de Gestão do SUAS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https://redeassocialpg.wordpress.com/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7727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E848D3-ACE3-4C9B-80E9-A7C30081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5" y="194695"/>
            <a:ext cx="1736521" cy="152433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0A3A39F-A6F3-46BC-ADA4-BA012DE6DC7D}"/>
              </a:ext>
            </a:extLst>
          </p:cNvPr>
          <p:cNvSpPr/>
          <p:nvPr/>
        </p:nvSpPr>
        <p:spPr>
          <a:xfrm>
            <a:off x="2594995" y="194695"/>
            <a:ext cx="89147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dirty="0"/>
          </a:p>
          <a:p>
            <a:pPr algn="just"/>
            <a:r>
              <a:rPr lang="pt-BR" sz="2800" dirty="0"/>
              <a:t>Na Constituição Brasileira de 1988 o termo </a:t>
            </a:r>
            <a:r>
              <a:rPr lang="pt-BR" sz="2800" b="1" dirty="0"/>
              <a:t>Seguridade Social</a:t>
            </a:r>
            <a:r>
              <a:rPr lang="pt-BR" sz="2800" dirty="0"/>
              <a:t> é utilizado pela 1ª vez, composta pelo </a:t>
            </a:r>
            <a:r>
              <a:rPr lang="pt-BR" sz="2800" b="1" dirty="0"/>
              <a:t>tripé</a:t>
            </a:r>
            <a:r>
              <a:rPr lang="pt-BR" sz="2800" dirty="0"/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/>
              <a:t>Saúde </a:t>
            </a:r>
            <a:r>
              <a:rPr lang="pt-BR" sz="2800" dirty="0"/>
              <a:t>como direito de todos;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/>
              <a:t>Previdência</a:t>
            </a:r>
            <a:r>
              <a:rPr lang="pt-BR" sz="2800" dirty="0"/>
              <a:t> de caráter contributivo; 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/>
              <a:t>Assistência Social</a:t>
            </a:r>
            <a:r>
              <a:rPr lang="pt-BR" sz="2800" dirty="0"/>
              <a:t>, para os que dela necessitarem.</a:t>
            </a:r>
          </a:p>
          <a:p>
            <a:endParaRPr lang="pt-BR" sz="2800" dirty="0"/>
          </a:p>
          <a:p>
            <a:endParaRPr lang="pt-BR" sz="2800" dirty="0"/>
          </a:p>
          <a:p>
            <a:pPr lvl="3" algn="just"/>
            <a:r>
              <a:rPr lang="pt-BR" sz="2800" dirty="0"/>
              <a:t>O </a:t>
            </a:r>
            <a:r>
              <a:rPr lang="pt-BR" sz="2800" b="1" dirty="0"/>
              <a:t>financiamento da Seguridade Social</a:t>
            </a:r>
            <a:r>
              <a:rPr lang="pt-BR" sz="2800" dirty="0"/>
              <a:t> é previsto no art. 195 da Constituição Federal, mediante </a:t>
            </a:r>
            <a:r>
              <a:rPr lang="pt-BR" sz="2800" b="1" dirty="0"/>
              <a:t>recursos provenientes dos orçamentos da União, dos Estados, dos Municípios e de contribuições sociais.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xmlns="" id="{9A0884F0-E209-4268-8F19-30C2BE8F4043}"/>
              </a:ext>
            </a:extLst>
          </p:cNvPr>
          <p:cNvSpPr/>
          <p:nvPr/>
        </p:nvSpPr>
        <p:spPr>
          <a:xfrm>
            <a:off x="348141" y="4024619"/>
            <a:ext cx="3212983" cy="152433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1509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E848D3-ACE3-4C9B-80E9-A7C30081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5" y="194695"/>
            <a:ext cx="1736521" cy="15243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8F6628E-5CF2-4908-A1F0-97983EB88363}"/>
              </a:ext>
            </a:extLst>
          </p:cNvPr>
          <p:cNvSpPr txBox="1"/>
          <p:nvPr/>
        </p:nvSpPr>
        <p:spPr>
          <a:xfrm>
            <a:off x="2441196" y="340783"/>
            <a:ext cx="9177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 </a:t>
            </a:r>
            <a:r>
              <a:rPr lang="pt-BR" sz="2800" dirty="0"/>
              <a:t>O</a:t>
            </a:r>
            <a:r>
              <a:rPr lang="pt-BR" sz="2800" b="1" dirty="0"/>
              <a:t> Sistema Único de Assistência Social (SUAS</a:t>
            </a:r>
            <a:r>
              <a:rPr lang="pt-BR" sz="2800" dirty="0"/>
              <a:t>), permite a captação de recursos nas três esferas de governo para a execução e o financiamento da </a:t>
            </a:r>
            <a:r>
              <a:rPr lang="pt-BR" sz="2800" b="1" dirty="0"/>
              <a:t>Política Nacional de Assistência Social (PNAS)</a:t>
            </a:r>
            <a:r>
              <a:rPr lang="pt-BR" sz="2800" dirty="0"/>
              <a:t>.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lvl="1" algn="just"/>
            <a:r>
              <a:rPr lang="pt-BR" sz="2400" dirty="0"/>
              <a:t>De acordo com o art. 30 da Lei Orgânica da Assistência Social – LOAS, para que os Estados  e Municípios recebam os recursos referentes ao </a:t>
            </a:r>
            <a:r>
              <a:rPr lang="pt-BR" sz="2400" dirty="0" err="1"/>
              <a:t>cofinanciamento</a:t>
            </a:r>
            <a:r>
              <a:rPr lang="pt-BR" sz="2400" dirty="0"/>
              <a:t> federal, têm-se como requisitos mínimos:</a:t>
            </a:r>
          </a:p>
          <a:p>
            <a:pPr algn="just"/>
            <a:endParaRPr lang="pt-BR" sz="2400" dirty="0"/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3200" dirty="0"/>
              <a:t>Conselho de Assistência Social;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3200" dirty="0"/>
              <a:t>O Plano de Assistência Social;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3200" dirty="0"/>
              <a:t>O Fundo de Assistência Social</a:t>
            </a:r>
            <a:r>
              <a:rPr lang="pt-BR" sz="2000" dirty="0"/>
              <a:t>.</a:t>
            </a:r>
          </a:p>
        </p:txBody>
      </p:sp>
      <p:sp>
        <p:nvSpPr>
          <p:cNvPr id="4" name="Seta: Curva para a Direita 3">
            <a:extLst>
              <a:ext uri="{FF2B5EF4-FFF2-40B4-BE49-F238E27FC236}">
                <a16:creationId xmlns:a16="http://schemas.microsoft.com/office/drawing/2014/main" xmlns="" id="{573EEF93-247B-4036-80CA-9CC51BB42F9F}"/>
              </a:ext>
            </a:extLst>
          </p:cNvPr>
          <p:cNvSpPr/>
          <p:nvPr/>
        </p:nvSpPr>
        <p:spPr>
          <a:xfrm>
            <a:off x="664369" y="3196942"/>
            <a:ext cx="2030135" cy="2591848"/>
          </a:xfrm>
          <a:prstGeom prst="curvedRightArrow">
            <a:avLst>
              <a:gd name="adj1" fmla="val 25000"/>
              <a:gd name="adj2" fmla="val 50912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35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E848D3-ACE3-4C9B-80E9-A7C30081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5" y="194695"/>
            <a:ext cx="1736521" cy="15243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8F6628E-5CF2-4908-A1F0-97983EB88363}"/>
              </a:ext>
            </a:extLst>
          </p:cNvPr>
          <p:cNvSpPr txBox="1"/>
          <p:nvPr/>
        </p:nvSpPr>
        <p:spPr>
          <a:xfrm>
            <a:off x="2516783" y="425471"/>
            <a:ext cx="95579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ORÇAMENTO MUNICIPAL 2019:</a:t>
            </a:r>
          </a:p>
          <a:p>
            <a:pPr algn="just"/>
            <a:endParaRPr lang="pt-BR" sz="2800" dirty="0"/>
          </a:p>
          <a:p>
            <a:pPr algn="just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Orçamento Geral da PMPG: 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R$ 1.015.718.436,53</a:t>
            </a:r>
          </a:p>
          <a:p>
            <a:pPr algn="just"/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Orçamento Total da FASPG: 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R$ 41.083.317,13</a:t>
            </a:r>
          </a:p>
          <a:p>
            <a:pPr algn="just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Orçamento Total SMPPS: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R$ 8.339.775,00</a:t>
            </a:r>
          </a:p>
          <a:p>
            <a:pPr algn="just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400" i="1" dirty="0">
                <a:latin typeface="Calibri" panose="020F0502020204030204" pitchFamily="34" charset="0"/>
                <a:cs typeface="Calibri" panose="020F0502020204030204" pitchFamily="34" charset="0"/>
              </a:rPr>
              <a:t>Fonte: Lei Municipal nº 13.378/2018 – LOA 2019</a:t>
            </a:r>
            <a:endParaRPr lang="pt-BR" sz="36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921101D2-C266-4A6F-B089-7E00079FE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42987919"/>
              </p:ext>
            </p:extLst>
          </p:nvPr>
        </p:nvGraphicFramePr>
        <p:xfrm>
          <a:off x="7585814" y="425471"/>
          <a:ext cx="3872177" cy="599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2286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E848D3-ACE3-4C9B-80E9-A7C30081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5" y="194695"/>
            <a:ext cx="1736521" cy="15243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8F6628E-5CF2-4908-A1F0-97983EB88363}"/>
              </a:ext>
            </a:extLst>
          </p:cNvPr>
          <p:cNvSpPr txBox="1"/>
          <p:nvPr/>
        </p:nvSpPr>
        <p:spPr>
          <a:xfrm>
            <a:off x="2357222" y="340783"/>
            <a:ext cx="955794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dirty="0"/>
          </a:p>
          <a:p>
            <a:pPr algn="just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Total de Folha de Pagamento (Funcionários): R$ 11.165.000,00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Repasse para Entidades Socioassistenciais: R$ 17.395.262,34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Outras despesas: R$ 12.523.054,79</a:t>
            </a:r>
          </a:p>
          <a:p>
            <a:pPr algn="just"/>
            <a:endParaRPr lang="pt-BR" sz="2000" dirty="0"/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xmlns="" id="{DEE8F572-EC43-44FD-831E-0BEC8FF9A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35739794"/>
              </p:ext>
            </p:extLst>
          </p:nvPr>
        </p:nvGraphicFramePr>
        <p:xfrm>
          <a:off x="6568966" y="299798"/>
          <a:ext cx="4968818" cy="453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7D76BC88-4317-4F58-A898-3684FF2EA758}"/>
              </a:ext>
            </a:extLst>
          </p:cNvPr>
          <p:cNvSpPr txBox="1"/>
          <p:nvPr/>
        </p:nvSpPr>
        <p:spPr>
          <a:xfrm>
            <a:off x="2303304" y="711322"/>
            <a:ext cx="42643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Orçamento da </a:t>
            </a: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FASPG 2019: 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R$ 41.083.317,13</a:t>
            </a:r>
          </a:p>
          <a:p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Seta: Curva para a Direita 51">
            <a:extLst>
              <a:ext uri="{FF2B5EF4-FFF2-40B4-BE49-F238E27FC236}">
                <a16:creationId xmlns:a16="http://schemas.microsoft.com/office/drawing/2014/main" xmlns="" id="{2759B3C1-68BF-4F91-946E-A56708FE286A}"/>
              </a:ext>
            </a:extLst>
          </p:cNvPr>
          <p:cNvSpPr/>
          <p:nvPr/>
        </p:nvSpPr>
        <p:spPr>
          <a:xfrm rot="18114715">
            <a:off x="4226133" y="1558481"/>
            <a:ext cx="1736604" cy="4027077"/>
          </a:xfrm>
          <a:prstGeom prst="curvedRightArrow">
            <a:avLst>
              <a:gd name="adj1" fmla="val 25000"/>
              <a:gd name="adj2" fmla="val 55487"/>
              <a:gd name="adj3" fmla="val 2748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92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E848D3-ACE3-4C9B-80E9-A7C30081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5" y="194695"/>
            <a:ext cx="1736521" cy="15243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8F6628E-5CF2-4908-A1F0-97983EB88363}"/>
              </a:ext>
            </a:extLst>
          </p:cNvPr>
          <p:cNvSpPr txBox="1"/>
          <p:nvPr/>
        </p:nvSpPr>
        <p:spPr>
          <a:xfrm>
            <a:off x="2357221" y="378105"/>
            <a:ext cx="6384107" cy="624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FUNDO MUNICIPAL DE ASSISTÊNCIA SOCIAL:</a:t>
            </a:r>
          </a:p>
          <a:p>
            <a:pPr algn="ctr"/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Previsão orçamentária: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Recursos Federais: R$ 4.578.871,53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Recursos Municipais: R$ 19.878.642,34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Recursos Estaduais: R$ 686.902,32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Total: R$ 25.144.416,19 </a:t>
            </a:r>
          </a:p>
          <a:p>
            <a:r>
              <a:rPr lang="pt-BR" sz="1000" i="1" dirty="0">
                <a:latin typeface="Calibri" panose="020F0502020204030204" pitchFamily="34" charset="0"/>
                <a:cs typeface="Calibri" panose="020F0502020204030204" pitchFamily="34" charset="0"/>
              </a:rPr>
              <a:t>Fonte: Plano do SUAS 2019 - MDS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Saldos (junho 2019):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Verbas Federais: R$ 1.663.057,02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Verbas Estaduais: R$ 705.202,93</a:t>
            </a:r>
            <a:endParaRPr lang="pt-BR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000" i="1" dirty="0"/>
              <a:t>Fonte: Relatório Mensal do FMAS junho/2019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85106137-D7B5-499D-929C-EFA2462AC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42719472"/>
              </p:ext>
            </p:extLst>
          </p:nvPr>
        </p:nvGraphicFramePr>
        <p:xfrm>
          <a:off x="8628993" y="409903"/>
          <a:ext cx="3087631" cy="5696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9458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E848D3-ACE3-4C9B-80E9-A7C30081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5" y="194695"/>
            <a:ext cx="1736521" cy="15243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8F6628E-5CF2-4908-A1F0-97983EB88363}"/>
              </a:ext>
            </a:extLst>
          </p:cNvPr>
          <p:cNvSpPr txBox="1"/>
          <p:nvPr/>
        </p:nvSpPr>
        <p:spPr>
          <a:xfrm>
            <a:off x="2357221" y="582067"/>
            <a:ext cx="9557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PREVISÃO DE RECURSOS ESTADUAIS:</a:t>
            </a:r>
          </a:p>
          <a:p>
            <a:pPr algn="just"/>
            <a:endParaRPr lang="pt-BR" sz="3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Abordagem Social - R$ 30.000,00/ano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Centro POP  - R$ 78.000,00/ano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Acolhimento para crianças, adolescentes e jovens  - R$ 90.000,00/ano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Acolhimento Institucional para Adultos e Famílias  -  R$ 60.000,00/ano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Residência Inclusiva – R$ 60.000,00/ano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Acolhimento Institucional para POP de Rua -  R$ 60.000,00/ano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/>
              <a:t>TOTAL: 338.000,00/ANO</a:t>
            </a:r>
          </a:p>
          <a:p>
            <a:r>
              <a:rPr lang="pt-BR" sz="1000" i="1" dirty="0"/>
              <a:t>Fonte: Resolução CMAS nº 51/2018 (Aprovação dos Planos de </a:t>
            </a:r>
            <a:r>
              <a:rPr lang="pt-BR" sz="1000" i="1" dirty="0" err="1"/>
              <a:t>Cofinanciamento</a:t>
            </a:r>
            <a:r>
              <a:rPr lang="pt-BR" sz="1000" i="1" dirty="0"/>
              <a:t> Estadual para 2019)</a:t>
            </a:r>
          </a:p>
          <a:p>
            <a:endParaRPr lang="pt-BR" sz="1000" i="1" dirty="0"/>
          </a:p>
          <a:p>
            <a:endParaRPr lang="pt-BR" sz="1000" i="1" dirty="0"/>
          </a:p>
          <a:p>
            <a:r>
              <a:rPr lang="pt-BR" sz="3200" dirty="0"/>
              <a:t>RECEBIDO DE JANEIRO A JUNHO E 2019: </a:t>
            </a:r>
          </a:p>
          <a:p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R$ 122.245,00</a:t>
            </a:r>
          </a:p>
          <a:p>
            <a:endParaRPr lang="pt-BR" sz="2000" i="1" dirty="0"/>
          </a:p>
        </p:txBody>
      </p:sp>
      <p:sp>
        <p:nvSpPr>
          <p:cNvPr id="2" name="Seta: para a Direita Listrada 1">
            <a:extLst>
              <a:ext uri="{FF2B5EF4-FFF2-40B4-BE49-F238E27FC236}">
                <a16:creationId xmlns:a16="http://schemas.microsoft.com/office/drawing/2014/main" xmlns="" id="{CF2EA782-9F4C-4C5D-B47C-B6871EA1EBF6}"/>
              </a:ext>
            </a:extLst>
          </p:cNvPr>
          <p:cNvSpPr/>
          <p:nvPr/>
        </p:nvSpPr>
        <p:spPr>
          <a:xfrm>
            <a:off x="448764" y="5528441"/>
            <a:ext cx="1887437" cy="999961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605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E848D3-ACE3-4C9B-80E9-A7C30081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5" y="194695"/>
            <a:ext cx="1736521" cy="15243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8F6628E-5CF2-4908-A1F0-97983EB88363}"/>
              </a:ext>
            </a:extLst>
          </p:cNvPr>
          <p:cNvSpPr txBox="1"/>
          <p:nvPr/>
        </p:nvSpPr>
        <p:spPr>
          <a:xfrm>
            <a:off x="2474667" y="120402"/>
            <a:ext cx="955794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PREVISÃO DE RECURSOS FEDERAIS: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/>
              <a:t>Básica: R$ 135.000,00/mês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/>
              <a:t>Alta Complexidade: R$ 54.000,00/mês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/>
              <a:t>Média  Complexidade: R$ 90.696,56/mês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/>
              <a:t>Programas: R$ 332.381,24/ano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/>
              <a:t>Gestão do Programa Bolsa Família: R$ 63.271,04/mês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/>
              <a:t>Gestão do SUAS:R$ 10.906,59/mês</a:t>
            </a:r>
          </a:p>
          <a:p>
            <a:pPr algn="just"/>
            <a:endParaRPr lang="pt-BR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/>
              <a:t>TOTAL:</a:t>
            </a: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R$ 4.578.871,53 </a:t>
            </a:r>
          </a:p>
          <a:p>
            <a:r>
              <a:rPr lang="pt-BR" sz="1000" i="1" dirty="0"/>
              <a:t>Fonte: Plano Municipal do SUAS, Ponta Grossa - 2019</a:t>
            </a:r>
            <a:endParaRPr lang="pt-BR" sz="10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algn="just"/>
            <a:r>
              <a:rPr lang="pt-BR" sz="3200" dirty="0"/>
              <a:t>RECEBIDO ENTRE JANEIRO E JUNHO DE 2019:</a:t>
            </a:r>
          </a:p>
          <a:p>
            <a:pPr algn="just"/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R$ 430.740,26 </a:t>
            </a:r>
            <a:r>
              <a:rPr lang="pt-BR" dirty="0"/>
              <a:t>(R$ 163.896,56 da Média Complexidade e R$ 266.843,70 do IGD PBF)</a:t>
            </a:r>
            <a:endParaRPr lang="pt-BR" sz="2000" dirty="0"/>
          </a:p>
        </p:txBody>
      </p:sp>
      <p:sp>
        <p:nvSpPr>
          <p:cNvPr id="5" name="Seta: para a Direita Listrada 4">
            <a:extLst>
              <a:ext uri="{FF2B5EF4-FFF2-40B4-BE49-F238E27FC236}">
                <a16:creationId xmlns:a16="http://schemas.microsoft.com/office/drawing/2014/main" xmlns="" id="{91642207-D8E5-4968-9B06-75FF3FDCD7B3}"/>
              </a:ext>
            </a:extLst>
          </p:cNvPr>
          <p:cNvSpPr/>
          <p:nvPr/>
        </p:nvSpPr>
        <p:spPr>
          <a:xfrm>
            <a:off x="448762" y="5486400"/>
            <a:ext cx="2004884" cy="991633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744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E848D3-ACE3-4C9B-80E9-A7C30081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5" y="194695"/>
            <a:ext cx="1736521" cy="1524333"/>
          </a:xfrm>
          <a:prstGeom prst="rect">
            <a:avLst/>
          </a:prstGeom>
        </p:spPr>
      </p:pic>
      <p:pic>
        <p:nvPicPr>
          <p:cNvPr id="7" name="Imagem 6" descr="Relatório de Informações - RI v.4 - Mozilla Firefox">
            <a:extLst>
              <a:ext uri="{FF2B5EF4-FFF2-40B4-BE49-F238E27FC236}">
                <a16:creationId xmlns:a16="http://schemas.microsoft.com/office/drawing/2014/main" xmlns="" id="{A86735AF-38C9-4415-9544-BCBE57ED8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6" t="30220" r="41118" b="43459"/>
          <a:stretch/>
        </p:blipFill>
        <p:spPr>
          <a:xfrm>
            <a:off x="2390777" y="113250"/>
            <a:ext cx="9507610" cy="3401738"/>
          </a:xfrm>
          <a:prstGeom prst="rect">
            <a:avLst/>
          </a:prstGeom>
        </p:spPr>
      </p:pic>
      <p:pic>
        <p:nvPicPr>
          <p:cNvPr id="9" name="Imagem 8" descr="Relatório de Informações - RI v.4 - Mozilla Firefox">
            <a:extLst>
              <a:ext uri="{FF2B5EF4-FFF2-40B4-BE49-F238E27FC236}">
                <a16:creationId xmlns:a16="http://schemas.microsoft.com/office/drawing/2014/main" xmlns="" id="{1454890A-4FD7-4BBE-B09A-0389195BAF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60" t="21522" r="35046" b="52494"/>
          <a:stretch/>
        </p:blipFill>
        <p:spPr>
          <a:xfrm>
            <a:off x="2390777" y="3783435"/>
            <a:ext cx="9507610" cy="29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119552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297</TotalTime>
  <Words>427</Words>
  <Application>Microsoft Office PowerPoint</Application>
  <PresentationFormat>Personalizar</PresentationFormat>
  <Paragraphs>100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Quadro</vt:lpstr>
      <vt:lpstr>XII Conferência Municipal de Assistência Social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Muito obrigada!  Departamento de Gestão do SUAS - DGSUAS  Fone: (42) 3220- 1065 ramais 2169 e 2171  Página do DGSUAS no Facebook https://www.facebook.com/dgsuas/  Blog do Departamento de Gestão do SUAS https://redeassocialpg.wordpress.com/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 Conferência Municipal de Assistência Social</dc:title>
  <dc:creator>SANDRA REGINA WICHERT</dc:creator>
  <cp:lastModifiedBy>Sandra Cisco</cp:lastModifiedBy>
  <cp:revision>39</cp:revision>
  <dcterms:created xsi:type="dcterms:W3CDTF">2019-07-15T20:21:43Z</dcterms:created>
  <dcterms:modified xsi:type="dcterms:W3CDTF">2019-08-04T21:27:08Z</dcterms:modified>
</cp:coreProperties>
</file>